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Google Sans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AA15FE4-7551-4D03-A7D5-4953BFADAEA4}">
  <a:tblStyle styleId="{DAA15FE4-7551-4D03-A7D5-4953BFADAE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3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4.xml"/><Relationship Id="rId33" Type="http://schemas.openxmlformats.org/officeDocument/2006/relationships/font" Target="fonts/GoogleSans-bold.fntdata"/><Relationship Id="rId10" Type="http://schemas.openxmlformats.org/officeDocument/2006/relationships/slide" Target="slides/slide3.xml"/><Relationship Id="rId32" Type="http://schemas.openxmlformats.org/officeDocument/2006/relationships/font" Target="fonts/GoogleSans-regular.fntdata"/><Relationship Id="rId13" Type="http://schemas.openxmlformats.org/officeDocument/2006/relationships/slide" Target="slides/slide6.xml"/><Relationship Id="rId35" Type="http://schemas.openxmlformats.org/officeDocument/2006/relationships/font" Target="fonts/GoogleSans-boldItalic.fntdata"/><Relationship Id="rId12" Type="http://schemas.openxmlformats.org/officeDocument/2006/relationships/slide" Target="slides/slide5.xml"/><Relationship Id="rId34" Type="http://schemas.openxmlformats.org/officeDocument/2006/relationships/font" Target="fonts/GoogleSans-italic.fntdata"/><Relationship Id="rId15" Type="http://schemas.openxmlformats.org/officeDocument/2006/relationships/slide" Target="slides/slide8.xml"/><Relationship Id="rId37" Type="http://schemas.openxmlformats.org/officeDocument/2006/relationships/font" Target="fonts/RobotoLight-bold.fntdata"/><Relationship Id="rId14" Type="http://schemas.openxmlformats.org/officeDocument/2006/relationships/slide" Target="slides/slide7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0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9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illustrations/bicycle-bike-transport-cycle-wheel-1283785/" TargetMode="External"/><Relationship Id="rId3" Type="http://schemas.openxmlformats.org/officeDocument/2006/relationships/hyperlink" Target="https://pixabay.com/vectors/racing-bicycle-racer-racing-bike-161449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oudplatform.googleblog.com/2018/07/predict-your-future-costs-with-google-cloud-billing-cost-forecast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oud.google.com/blog/products/gcp/empowering-businesses-and-developers-do-more-ai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pets-playful-playing-young-dog-258570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1e25912e_1_3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1e25912e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41e25912e_1_4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41e25912e_1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41e25912e_1_4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41e25912e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https://pixabay.com/illustrations/bicycle-bike-transport-cycle-wheel-1283785/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https://pixabay.com/vectors/racing-bicycle-racer-racing-bike-161449/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41e25912e_1_4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41e25912e_1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41e25912e_1_5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41e25912e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41e25912e_1_5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41e25912e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41e25912e_1_5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41e25912e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41e25912e_1_5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41e25912e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https://cloudplatform.googleblog.com/2018/07/predict-your-future-costs-with-google-cloud-billing-cost-forecast.html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41e25912e_1_5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41e25912e_1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41e25912e_1_5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41e25912e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9ca2f0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9ca2f0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41e25912e_1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41e25912e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41e25912e_1_5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41e25912e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41e25912e_1_4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41e25912e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41e25912e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41e25912e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41e25912e_1_4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41e25912e_1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41e25912e_1_4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41e25912e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Keller Williams, a U.S. real estate company, uses AutoML Vision to automatically recognize specific features of houses like built-in bookcases.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helps agents get houses listed faster and buyers find houses that meet their needs.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Neil Dholakia, Chief Product Officer says “By training a custom model to recognize common elements of furnishings and architecture, customers can automatically search home listing photos for specific features like granite countertops like ‘modern.’”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application of machine learning quickly allows Keller Williams realtors to record a video walkthrough of a new home and use the object detection capabilities of AutoML Vision to find and tag key aspects of the home that customers would want to search on.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big benefit for their organization is that they already had many existing images and videos of home walkthroughs already. They simply fed them into the pre-built AutoML Vision model and customized it. All without writing a line of code. You’ll learn more about AutoML Vision and practice creating models with it later in this course. [pause]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[SPEAKER] </a:t>
            </a:r>
            <a:r>
              <a:rPr lang="en" sz="1800" u="sng">
                <a:solidFill>
                  <a:schemeClr val="accent5"/>
                </a:solidFill>
                <a:hlinkClick r:id="rId2"/>
              </a:rPr>
              <a:t>https://cloud.google.com/blog/products/gcp/empowering-businesses-and-developers-do-more-ai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[SPEAKER] </a:t>
            </a:r>
            <a:r>
              <a:rPr lang="en" sz="1800"/>
              <a:t>https://unsplash.com/photos/G7sE2S4Lab4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41e25912e_1_4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41e25912e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Kewpie manufactures baby food. In this case, quality is not necessarily a matter of safety—because the food itself is safe—but discoloration can concern parents. So Kewpie turned to Google and our partner Brainpad to build a solution that leverages image recognition to detect low-quality potato cubes. The ML algorithm enabled them to free people from the tiring work of inspection and focus on other important work.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https://www.blog.google/products/google-cloud/how-ai-can-help-make-safer-baby-food-and-other-products/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1e25912e_1_4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1e25912e_1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https://pixabay.com/photos/pets-playful-playing-young-dog-258570/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1e25912e_1_4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41e25912e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Video Info" showMasterSp="0">
  <p:cSld name="Blank_1_1">
    <p:bg>
      <p:bgPr>
        <a:noFill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-9150" y="-47625"/>
            <a:ext cx="9200400" cy="524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479250" y="1364850"/>
            <a:ext cx="8223600" cy="24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Blank">
  <p:cSld name="Imag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with title">
  <p:cSld name="Image Slide_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snippet">
  <p:cSld name="Image Slide_4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subTitle"/>
          </p:nvPr>
        </p:nvSpPr>
        <p:spPr>
          <a:xfrm>
            <a:off x="984788" y="1166363"/>
            <a:ext cx="3536700" cy="3344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with title &amp; bullets">
  <p:cSld name="Image Slide_4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923750" y="1133838"/>
            <a:ext cx="5975100" cy="2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429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  <a:defRPr sz="1800">
                <a:solidFill>
                  <a:srgbClr val="434343"/>
                </a:solidFill>
              </a:defRPr>
            </a:lvl2pPr>
            <a:lvl3pPr indent="-3429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■"/>
              <a:defRPr sz="1800">
                <a:solidFill>
                  <a:srgbClr val="434343"/>
                </a:solidFill>
              </a:defRPr>
            </a:lvl3pPr>
            <a:lvl4pPr indent="-3429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4pPr>
            <a:lvl5pPr indent="-3429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  <a:defRPr sz="1800">
                <a:solidFill>
                  <a:srgbClr val="434343"/>
                </a:solidFill>
              </a:defRPr>
            </a:lvl5pPr>
            <a:lvl6pPr indent="-3429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■"/>
              <a:defRPr sz="1800">
                <a:solidFill>
                  <a:srgbClr val="434343"/>
                </a:solidFill>
              </a:defRPr>
            </a:lvl6pPr>
            <a:lvl7pPr indent="-3429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7pPr>
            <a:lvl8pPr indent="-3429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  <a:defRPr sz="1800">
                <a:solidFill>
                  <a:srgbClr val="434343"/>
                </a:solidFill>
              </a:defRPr>
            </a:lvl8pPr>
            <a:lvl9pPr indent="-3429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800"/>
              <a:buChar char="■"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Image Slide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923750" y="537888"/>
            <a:ext cx="7320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cxnSp>
        <p:nvCxnSpPr>
          <p:cNvPr id="66" name="Google Shape;66;p19"/>
          <p:cNvCxnSpPr/>
          <p:nvPr/>
        </p:nvCxnSpPr>
        <p:spPr>
          <a:xfrm>
            <a:off x="950976" y="1184980"/>
            <a:ext cx="3545700" cy="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Image Slide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525" y="914400"/>
            <a:ext cx="4340328" cy="1107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20"/>
          <p:cNvCxnSpPr/>
          <p:nvPr/>
        </p:nvCxnSpPr>
        <p:spPr>
          <a:xfrm>
            <a:off x="950976" y="1828800"/>
            <a:ext cx="3578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20"/>
          <p:cNvSpPr txBox="1"/>
          <p:nvPr>
            <p:ph idx="1" type="subTitle"/>
          </p:nvPr>
        </p:nvSpPr>
        <p:spPr>
          <a:xfrm>
            <a:off x="950975" y="1867788"/>
            <a:ext cx="3578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71" name="Google Shape;71;p20"/>
          <p:cNvSpPr/>
          <p:nvPr/>
        </p:nvSpPr>
        <p:spPr>
          <a:xfrm>
            <a:off x="443750" y="4632513"/>
            <a:ext cx="14592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b intro">
  <p:cSld name="Image Slide_2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/>
          <p:cNvPicPr preferRelativeResize="0"/>
          <p:nvPr/>
        </p:nvPicPr>
        <p:blipFill rotWithShape="1">
          <a:blip r:embed="rId2">
            <a:alphaModFix/>
          </a:blip>
          <a:srcRect b="0" l="0" r="72622" t="0"/>
          <a:stretch/>
        </p:blipFill>
        <p:spPr>
          <a:xfrm>
            <a:off x="495525" y="914400"/>
            <a:ext cx="1188274" cy="1107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21"/>
          <p:cNvCxnSpPr/>
          <p:nvPr/>
        </p:nvCxnSpPr>
        <p:spPr>
          <a:xfrm>
            <a:off x="950976" y="1828800"/>
            <a:ext cx="3578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950975" y="1867788"/>
            <a:ext cx="3578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76" name="Google Shape;76;p21"/>
          <p:cNvSpPr txBox="1"/>
          <p:nvPr>
            <p:ph type="title"/>
          </p:nvPr>
        </p:nvSpPr>
        <p:spPr>
          <a:xfrm>
            <a:off x="1648725" y="1099150"/>
            <a:ext cx="72846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77" name="Google Shape;77;p21"/>
          <p:cNvSpPr/>
          <p:nvPr/>
        </p:nvSpPr>
        <p:spPr>
          <a:xfrm>
            <a:off x="443750" y="4632513"/>
            <a:ext cx="14592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s Only - Green ILT-only slide">
  <p:cSld name="CUSTOM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/>
          <p:nvPr/>
        </p:nvSpPr>
        <p:spPr>
          <a:xfrm>
            <a:off x="-9150" y="-47625"/>
            <a:ext cx="9200400" cy="52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0" name="Google Shape;80;p22"/>
          <p:cNvSpPr txBox="1"/>
          <p:nvPr>
            <p:ph type="title"/>
          </p:nvPr>
        </p:nvSpPr>
        <p:spPr>
          <a:xfrm>
            <a:off x="803850" y="2099775"/>
            <a:ext cx="75744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hite Background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/>
          <p:nvPr/>
        </p:nvSpPr>
        <p:spPr>
          <a:xfrm>
            <a:off x="-9150" y="0"/>
            <a:ext cx="9200400" cy="524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Title ">
  <p:cSld name="OBJECT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391075" y="163100"/>
            <a:ext cx="796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24"/>
          <p:cNvSpPr txBox="1"/>
          <p:nvPr>
            <p:ph idx="12" type="sldNum"/>
          </p:nvPr>
        </p:nvSpPr>
        <p:spPr>
          <a:xfrm>
            <a:off x="8526500" y="0"/>
            <a:ext cx="548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 graphic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>
            <a:off x="6405300" y="0"/>
            <a:ext cx="2738700" cy="480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5"/>
          <p:cNvSpPr txBox="1"/>
          <p:nvPr>
            <p:ph type="title"/>
          </p:nvPr>
        </p:nvSpPr>
        <p:spPr>
          <a:xfrm>
            <a:off x="311700" y="140225"/>
            <a:ext cx="60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600"/>
              <a:buFont typeface="Roboto"/>
              <a:buNone/>
              <a:defRPr sz="36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800"/>
              <a:buNone/>
              <a:defRPr sz="2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800"/>
              <a:buNone/>
              <a:defRPr sz="2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800"/>
              <a:buNone/>
              <a:defRPr sz="2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800"/>
              <a:buNone/>
              <a:defRPr sz="2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800"/>
              <a:buNone/>
              <a:defRPr sz="2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800"/>
              <a:buNone/>
              <a:defRPr sz="2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800"/>
              <a:buNone/>
              <a:defRPr sz="2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800"/>
              <a:buNone/>
              <a:defRPr sz="28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>
            <a:off x="304625" y="822300"/>
            <a:ext cx="5834400" cy="3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Roboto"/>
              <a:buChar char="●"/>
              <a:defRPr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■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12" type="sldNum"/>
          </p:nvPr>
        </p:nvSpPr>
        <p:spPr>
          <a:xfrm>
            <a:off x="8556775" y="4812175"/>
            <a:ext cx="5487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b="1" sz="1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○"/>
              <a:defRPr b="1" sz="1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■"/>
              <a:defRPr b="1" sz="1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b="1" sz="1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○"/>
              <a:defRPr b="1" sz="1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■"/>
              <a:defRPr b="1" sz="1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b="1" sz="1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○"/>
              <a:defRPr b="1" sz="1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■"/>
              <a:defRPr b="1" sz="1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12" type="sldNum"/>
          </p:nvPr>
        </p:nvSpPr>
        <p:spPr>
          <a:xfrm>
            <a:off x="8556775" y="4812175"/>
            <a:ext cx="5487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2">
  <p:cSld name="CUSTOM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/>
          <p:nvPr/>
        </p:nvSpPr>
        <p:spPr>
          <a:xfrm>
            <a:off x="8025" y="75"/>
            <a:ext cx="91440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27"/>
          <p:cNvGrpSpPr/>
          <p:nvPr/>
        </p:nvGrpSpPr>
        <p:grpSpPr>
          <a:xfrm>
            <a:off x="-3" y="4529830"/>
            <a:ext cx="5098103" cy="613675"/>
            <a:chOff x="-3" y="4529830"/>
            <a:chExt cx="5098103" cy="613675"/>
          </a:xfrm>
        </p:grpSpPr>
        <p:sp>
          <p:nvSpPr>
            <p:cNvPr id="97" name="Google Shape;97;p27"/>
            <p:cNvSpPr/>
            <p:nvPr/>
          </p:nvSpPr>
          <p:spPr>
            <a:xfrm>
              <a:off x="778200" y="4667089"/>
              <a:ext cx="4319900" cy="476400"/>
            </a:xfrm>
            <a:custGeom>
              <a:rect b="b" l="l" r="r" t="t"/>
              <a:pathLst>
                <a:path extrusionOk="0" h="19056" w="172796">
                  <a:moveTo>
                    <a:pt x="0" y="0"/>
                  </a:moveTo>
                  <a:lnTo>
                    <a:pt x="172796" y="19056"/>
                  </a:lnTo>
                  <a:lnTo>
                    <a:pt x="115628" y="19056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</p:sp>
        <p:sp>
          <p:nvSpPr>
            <p:cNvPr id="98" name="Google Shape;98;p27"/>
            <p:cNvSpPr/>
            <p:nvPr/>
          </p:nvSpPr>
          <p:spPr>
            <a:xfrm>
              <a:off x="-3" y="4529830"/>
              <a:ext cx="3682000" cy="613675"/>
            </a:xfrm>
            <a:custGeom>
              <a:rect b="b" l="l" r="r" t="t"/>
              <a:pathLst>
                <a:path extrusionOk="0" h="24547" w="147280">
                  <a:moveTo>
                    <a:pt x="0" y="0"/>
                  </a:moveTo>
                  <a:lnTo>
                    <a:pt x="0" y="24547"/>
                  </a:lnTo>
                  <a:lnTo>
                    <a:pt x="147280" y="24547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99" name="Google Shape;9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75" y="4839867"/>
            <a:ext cx="966701" cy="1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/>
          <p:nvPr/>
        </p:nvSpPr>
        <p:spPr>
          <a:xfrm>
            <a:off x="7733647" y="4876337"/>
            <a:ext cx="13629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27"/>
          <p:cNvSpPr txBox="1"/>
          <p:nvPr/>
        </p:nvSpPr>
        <p:spPr>
          <a:xfrm>
            <a:off x="7267800" y="-76125"/>
            <a:ext cx="1876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</a:rPr>
              <a:t>go/cloud-spanner-sme-overview</a:t>
            </a:r>
            <a:endParaRPr sz="900"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b="1" sz="1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○"/>
              <a:defRPr b="1" sz="1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■"/>
              <a:defRPr b="1" sz="1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b="1" sz="1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○"/>
              <a:defRPr b="1" sz="1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■"/>
              <a:defRPr b="1" sz="1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b="1" sz="1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○"/>
              <a:defRPr b="1" sz="1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■"/>
              <a:defRPr b="1" sz="1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304625" y="780675"/>
            <a:ext cx="8520600" cy="3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●"/>
              <a:defRPr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○"/>
              <a:defRPr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■"/>
              <a:def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12" type="sldNum"/>
          </p:nvPr>
        </p:nvSpPr>
        <p:spPr>
          <a:xfrm>
            <a:off x="8556775" y="4812175"/>
            <a:ext cx="5487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b="1" sz="1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○"/>
              <a:defRPr b="1" sz="1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■"/>
              <a:defRPr b="1" sz="1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b="1" sz="1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○"/>
              <a:defRPr b="1" sz="1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■"/>
              <a:defRPr b="1" sz="1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b="1" sz="1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○"/>
              <a:defRPr b="1" sz="1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■"/>
              <a:defRPr b="1" sz="1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1" type="body"/>
          </p:nvPr>
        </p:nvSpPr>
        <p:spPr>
          <a:xfrm>
            <a:off x="304625" y="797275"/>
            <a:ext cx="4270800" cy="3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Roboto"/>
              <a:buChar char="●"/>
              <a:defRPr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■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2" type="body"/>
          </p:nvPr>
        </p:nvSpPr>
        <p:spPr>
          <a:xfrm>
            <a:off x="4607500" y="789125"/>
            <a:ext cx="4224900" cy="3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Roboto"/>
              <a:buChar char="●"/>
              <a:defRPr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■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556775" y="4812175"/>
            <a:ext cx="5487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 Footer" showMasterSp="0">
  <p:cSld name="Blank Blue Footer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4698024" y="4790449"/>
            <a:ext cx="43458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1400"/>
          </a:p>
        </p:txBody>
      </p:sp>
      <p:sp>
        <p:nvSpPr>
          <p:cNvPr id="113" name="Google Shape;113;p30"/>
          <p:cNvSpPr txBox="1"/>
          <p:nvPr>
            <p:ph type="title"/>
          </p:nvPr>
        </p:nvSpPr>
        <p:spPr>
          <a:xfrm>
            <a:off x="167099" y="293774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7620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None/>
              <a:defRPr b="0" i="0" sz="2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0"/>
          <p:cNvSpPr/>
          <p:nvPr/>
        </p:nvSpPr>
        <p:spPr>
          <a:xfrm>
            <a:off x="7934700" y="218774"/>
            <a:ext cx="1209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400"/>
          </a:p>
        </p:txBody>
      </p:sp>
      <p:grpSp>
        <p:nvGrpSpPr>
          <p:cNvPr id="115" name="Google Shape;115;p30"/>
          <p:cNvGrpSpPr/>
          <p:nvPr/>
        </p:nvGrpSpPr>
        <p:grpSpPr>
          <a:xfrm>
            <a:off x="-19032" y="4626756"/>
            <a:ext cx="9182149" cy="548400"/>
            <a:chOff x="86" y="-1"/>
            <a:chExt cx="9182149" cy="548400"/>
          </a:xfrm>
        </p:grpSpPr>
        <p:sp>
          <p:nvSpPr>
            <p:cNvPr id="116" name="Google Shape;116;p30"/>
            <p:cNvSpPr/>
            <p:nvPr/>
          </p:nvSpPr>
          <p:spPr>
            <a:xfrm flipH="1">
              <a:off x="38235" y="-1"/>
              <a:ext cx="9144000" cy="5484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166" y="0"/>
                  </a:lnTo>
                  <a:lnTo>
                    <a:pt x="120000" y="68166"/>
                  </a:lnTo>
                  <a:lnTo>
                    <a:pt x="119833" y="113094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 flipH="1">
              <a:off x="86" y="60075"/>
              <a:ext cx="4769700" cy="474000"/>
            </a:xfrm>
            <a:custGeom>
              <a:rect b="b" l="l" r="r" t="t"/>
              <a:pathLst>
                <a:path extrusionOk="0" h="120000" w="120000">
                  <a:moveTo>
                    <a:pt x="0" y="117227"/>
                  </a:moveTo>
                  <a:lnTo>
                    <a:pt x="120000" y="0"/>
                  </a:lnTo>
                  <a:lnTo>
                    <a:pt x="119905" y="12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30"/>
          <p:cNvSpPr/>
          <p:nvPr/>
        </p:nvSpPr>
        <p:spPr>
          <a:xfrm>
            <a:off x="6387174" y="4788158"/>
            <a:ext cx="2289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 Light"/>
              <a:buNone/>
            </a:pPr>
            <a:r>
              <a:rPr b="0" i="0" lang="en" sz="1200" u="none" cap="none" strike="noStrike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rPr>
              <a:t>Training and Certification</a:t>
            </a:r>
            <a:endParaRPr sz="1400"/>
          </a:p>
        </p:txBody>
      </p:sp>
      <p:pic>
        <p:nvPicPr>
          <p:cNvPr descr="Shape 70" id="119" name="Google Shape;11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712" y="4815616"/>
            <a:ext cx="1147200" cy="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695247" y="4791390"/>
            <a:ext cx="36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"/>
              <a:buNone/>
              <a:defRPr b="0" i="0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"/>
              <a:buNone/>
              <a:defRPr b="0" i="0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"/>
              <a:buNone/>
              <a:defRPr b="0" i="0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"/>
              <a:buNone/>
              <a:defRPr b="0" i="0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"/>
              <a:buNone/>
              <a:defRPr b="0" i="0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"/>
              <a:buNone/>
              <a:defRPr b="0" i="0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"/>
              <a:buNone/>
              <a:defRPr b="0" i="0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"/>
              <a:buNone/>
              <a:defRPr b="0" i="0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Roboto"/>
              <a:buNone/>
              <a:defRPr b="0" i="0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LT 2018 Title Only">
  <p:cSld name="OBJECT_2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8526500" y="0"/>
            <a:ext cx="548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31"/>
          <p:cNvSpPr txBox="1"/>
          <p:nvPr>
            <p:ph type="title"/>
          </p:nvPr>
        </p:nvSpPr>
        <p:spPr>
          <a:xfrm>
            <a:off x="805775" y="371900"/>
            <a:ext cx="7418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200"/>
              <a:buNone/>
              <a:defRPr i="0" sz="2200" u="none" cap="none" strike="noStrike">
                <a:solidFill>
                  <a:srgbClr val="202124"/>
                </a:solidFill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None/>
              <a:defRPr sz="2200"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None/>
              <a:defRPr sz="2200"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None/>
              <a:defRPr sz="2200"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None/>
              <a:defRPr sz="2200"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None/>
              <a:defRPr sz="2200"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None/>
              <a:defRPr sz="2200"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None/>
              <a:defRPr sz="2200"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oogle Sans"/>
              <a:buNone/>
              <a:defRPr sz="2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24" name="Google Shape;12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5500" y="4658875"/>
            <a:ext cx="254376" cy="2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Title  1">
  <p:cSld name="OBJECT_2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391075" y="163100"/>
            <a:ext cx="796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526500" y="0"/>
            <a:ext cx="548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Title  1 1">
  <p:cSld name="OBJECT_2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type="title"/>
          </p:nvPr>
        </p:nvSpPr>
        <p:spPr>
          <a:xfrm>
            <a:off x="391075" y="163100"/>
            <a:ext cx="796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526500" y="0"/>
            <a:ext cx="548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Title  2">
  <p:cSld name="OBJECT_2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391075" y="163100"/>
            <a:ext cx="796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526500" y="0"/>
            <a:ext cx="548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Title  3">
  <p:cSld name="OBJECT_2_5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391075" y="163100"/>
            <a:ext cx="796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8526500" y="0"/>
            <a:ext cx="548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+ Title  4">
  <p:cSld name="OBJECT_2_6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title"/>
          </p:nvPr>
        </p:nvSpPr>
        <p:spPr>
          <a:xfrm>
            <a:off x="391075" y="163100"/>
            <a:ext cx="796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526500" y="0"/>
            <a:ext cx="548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_Content">
  <p:cSld name="CUSTOM_2_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143" name="Google Shape;143;p3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44" name="Google Shape;144;p3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45" name="Google Shape;145;p3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3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3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50" name="Google Shape;150;p3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3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52" name="Google Shape;152;p3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3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3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3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3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GCP content">
  <p:cSld name="CUSTOM_3_1_1_1_1_1_1_1_1_1_1_1_2_1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" name="Google Shape;159;p38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160" name="Google Shape;160;p38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161" name="Google Shape;161;p38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162" name="Google Shape;162;p38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8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8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8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8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8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8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38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8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8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8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8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8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8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38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177" name="Google Shape;177;p38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8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8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8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8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 Graphic / Wide">
  <p:cSld name="CUSTOM_6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type="title"/>
          </p:nvPr>
        </p:nvSpPr>
        <p:spPr>
          <a:xfrm>
            <a:off x="685800" y="704725"/>
            <a:ext cx="68580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84" name="Google Shape;184;p39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185" name="Google Shape;185;p39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86" name="Google Shape;186;p39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187" name="Google Shape;187;p39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39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39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39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1" name="Google Shape;191;p39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92" name="Google Shape;192;p39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grpSp>
              <p:nvGrpSpPr>
                <p:cNvPr id="193" name="Google Shape;193;p39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94" name="Google Shape;194;p39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" name="Google Shape;195;p39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" name="Google Shape;196;p39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7" name="Google Shape;197;p39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8" name="Google Shape;198;p39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99" name="Google Shape;199;p39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 Title / Left 2">
  <p:cSld name="CUSTOM_9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_1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 Blank">
  <p:cSld name="CUSTOM_8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oogle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-21669" t="0"/>
          <a:stretch/>
        </p:blipFill>
        <p:spPr>
          <a:xfrm>
            <a:off x="505300" y="4628025"/>
            <a:ext cx="1611583" cy="25351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9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1" Type="http://schemas.openxmlformats.org/officeDocument/2006/relationships/image" Target="../media/image28.png"/><Relationship Id="rId10" Type="http://schemas.openxmlformats.org/officeDocument/2006/relationships/image" Target="../media/image25.png"/><Relationship Id="rId13" Type="http://schemas.openxmlformats.org/officeDocument/2006/relationships/image" Target="../media/image29.png"/><Relationship Id="rId12" Type="http://schemas.openxmlformats.org/officeDocument/2006/relationships/image" Target="../media/image27.png"/><Relationship Id="rId15" Type="http://schemas.openxmlformats.org/officeDocument/2006/relationships/image" Target="../media/image33.png"/><Relationship Id="rId14" Type="http://schemas.openxmlformats.org/officeDocument/2006/relationships/image" Target="../media/image30.png"/><Relationship Id="rId17" Type="http://schemas.openxmlformats.org/officeDocument/2006/relationships/image" Target="../media/image34.png"/><Relationship Id="rId16" Type="http://schemas.openxmlformats.org/officeDocument/2006/relationships/image" Target="../media/image26.png"/><Relationship Id="rId18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8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25" y="914400"/>
            <a:ext cx="4340328" cy="1107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43"/>
          <p:cNvCxnSpPr/>
          <p:nvPr/>
        </p:nvCxnSpPr>
        <p:spPr>
          <a:xfrm>
            <a:off x="950976" y="1828800"/>
            <a:ext cx="3578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43"/>
          <p:cNvSpPr txBox="1"/>
          <p:nvPr/>
        </p:nvSpPr>
        <p:spPr>
          <a:xfrm>
            <a:off x="950975" y="1828800"/>
            <a:ext cx="3376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Analytics and AI: Introduction</a:t>
            </a:r>
            <a:endParaRPr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52"/>
          <p:cNvCxnSpPr/>
          <p:nvPr/>
        </p:nvCxnSpPr>
        <p:spPr>
          <a:xfrm>
            <a:off x="950976" y="1184980"/>
            <a:ext cx="3545700" cy="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52"/>
          <p:cNvSpPr txBox="1"/>
          <p:nvPr>
            <p:ph type="title"/>
          </p:nvPr>
        </p:nvSpPr>
        <p:spPr>
          <a:xfrm>
            <a:off x="923750" y="537888"/>
            <a:ext cx="7320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201" y="1156362"/>
            <a:ext cx="2830774" cy="2830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6" name="Google Shape;306;p52"/>
          <p:cNvGraphicFramePr/>
          <p:nvPr/>
        </p:nvGraphicFramePr>
        <p:xfrm>
          <a:off x="950975" y="1353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{DAA15FE4-7551-4D03-A7D5-4953BFADAEA4}</a:tableStyleId>
              </a:tblPr>
              <a:tblGrid>
                <a:gridCol w="3572925"/>
              </a:tblGrid>
              <a:tr h="26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7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AI</a:t>
                      </a:r>
                      <a:endParaRPr sz="17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50" marB="91450" marR="91450" marL="91450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From Ad-hoc Data Analysis to Data Driven Decisions</a:t>
                      </a:r>
                      <a:endParaRPr sz="17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50" marB="91450" marR="91450" marL="91450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Options for ML models on GCP</a:t>
                      </a:r>
                      <a:endParaRPr sz="17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50" marB="91450" marR="91450" marL="91450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Imagine you’re the owner of a bicycle rental business (in London). How do you stock enough bicycles? </a:t>
            </a:r>
            <a:endParaRPr sz="2300"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2741900" y="3467344"/>
            <a:ext cx="4265400" cy="843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700"/>
              <a:t>If rental is likely to be for a </a:t>
            </a:r>
            <a:r>
              <a:rPr b="1" lang="en" sz="1700"/>
              <a:t>long duration</a:t>
            </a:r>
            <a:r>
              <a:rPr lang="en" sz="1700"/>
              <a:t>, we need to have road bikes in stock</a:t>
            </a:r>
            <a:endParaRPr sz="1700"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125" y="3388113"/>
            <a:ext cx="1503770" cy="92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25" y="1782775"/>
            <a:ext cx="1311162" cy="13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3"/>
          <p:cNvSpPr txBox="1"/>
          <p:nvPr/>
        </p:nvSpPr>
        <p:spPr>
          <a:xfrm>
            <a:off x="1051425" y="1814650"/>
            <a:ext cx="14100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Commuter Bikes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" name="Google Shape;316;p53"/>
          <p:cNvSpPr txBox="1"/>
          <p:nvPr/>
        </p:nvSpPr>
        <p:spPr>
          <a:xfrm>
            <a:off x="1332001" y="3124325"/>
            <a:ext cx="14100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Road Bikes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" name="Google Shape;317;p53"/>
          <p:cNvSpPr txBox="1"/>
          <p:nvPr/>
        </p:nvSpPr>
        <p:spPr>
          <a:xfrm>
            <a:off x="2741900" y="2071813"/>
            <a:ext cx="44352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If rental is likely to be for a </a:t>
            </a:r>
            <a:r>
              <a:rPr b="1" lang="en" sz="1700"/>
              <a:t>short duration</a:t>
            </a:r>
            <a:r>
              <a:rPr lang="en" sz="1700"/>
              <a:t>, we need to have commuter bikes in stock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hire a data analyst to help get you insights on how to keep the right bicycles in stock</a:t>
            </a:r>
            <a:endParaRPr/>
          </a:p>
        </p:txBody>
      </p:sp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963" y="1706675"/>
            <a:ext cx="5346391" cy="26741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4"/>
          <p:cNvSpPr txBox="1"/>
          <p:nvPr/>
        </p:nvSpPr>
        <p:spPr>
          <a:xfrm>
            <a:off x="4482800" y="3910350"/>
            <a:ext cx="294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2. What’s next day’s duration? </a:t>
            </a:r>
            <a:endParaRPr b="1"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54"/>
          <p:cNvSpPr txBox="1"/>
          <p:nvPr/>
        </p:nvSpPr>
        <p:spPr>
          <a:xfrm>
            <a:off x="1799425" y="1706675"/>
            <a:ext cx="20262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"/>
              <a:buAutoNum type="arabicPeriod"/>
            </a:pPr>
            <a:r>
              <a:rPr b="1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 analyst might start by looking at the average rental duration by day</a:t>
            </a:r>
            <a:endParaRPr b="1"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54"/>
          <p:cNvSpPr/>
          <p:nvPr/>
        </p:nvSpPr>
        <p:spPr>
          <a:xfrm>
            <a:off x="4309075" y="1551100"/>
            <a:ext cx="3350808" cy="1480464"/>
          </a:xfrm>
          <a:prstGeom prst="cloud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Is the aggregation by day sufficient to add business value? …or do we need to cut by station? By day of week? </a:t>
            </a:r>
            <a:endParaRPr b="1"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54"/>
          <p:cNvSpPr txBox="1"/>
          <p:nvPr/>
        </p:nvSpPr>
        <p:spPr>
          <a:xfrm rot="-5400000">
            <a:off x="78150" y="2621475"/>
            <a:ext cx="275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Bike Rental Duration</a:t>
            </a:r>
            <a:endParaRPr/>
          </a:p>
        </p:txBody>
      </p:sp>
      <p:sp>
        <p:nvSpPr>
          <p:cNvPr id="328" name="Google Shape;328;p54"/>
          <p:cNvSpPr txBox="1"/>
          <p:nvPr/>
        </p:nvSpPr>
        <p:spPr>
          <a:xfrm>
            <a:off x="2836900" y="4292175"/>
            <a:ext cx="275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Rented On (Day)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13" y="1309150"/>
            <a:ext cx="5537604" cy="270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5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duration of a rental vary by station?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5"/>
          <p:cNvSpPr txBox="1"/>
          <p:nvPr/>
        </p:nvSpPr>
        <p:spPr>
          <a:xfrm>
            <a:off x="2855850" y="1125225"/>
            <a:ext cx="5412900" cy="149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SELECT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start_station_name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 , AVG(duration) AS duration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FROM `bigquery-public-data`.london_bicycles.cycle_hire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GROUP BY start_station_name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the day of the week? Hour of day?</a:t>
            </a:r>
            <a:endParaRPr/>
          </a:p>
        </p:txBody>
      </p:sp>
      <p:sp>
        <p:nvSpPr>
          <p:cNvPr id="341" name="Google Shape;341;p56"/>
          <p:cNvSpPr txBox="1"/>
          <p:nvPr/>
        </p:nvSpPr>
        <p:spPr>
          <a:xfrm>
            <a:off x="5183700" y="1273875"/>
            <a:ext cx="3696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EXTRACT(dayofweek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FROM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start_date) AS dayofweek,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AVG(duration) AS duration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`bigquery-public-data`.london_bicycles.cycle_hire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dayofweek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62" y="951963"/>
            <a:ext cx="3897558" cy="17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6"/>
          <p:cNvPicPr preferRelativeResize="0"/>
          <p:nvPr/>
        </p:nvPicPr>
        <p:blipFill rotWithShape="1">
          <a:blip r:embed="rId4">
            <a:alphaModFix/>
          </a:blip>
          <a:srcRect b="0" l="0" r="0" t="3381"/>
          <a:stretch/>
        </p:blipFill>
        <p:spPr>
          <a:xfrm>
            <a:off x="923750" y="2742250"/>
            <a:ext cx="4150675" cy="174953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6"/>
          <p:cNvSpPr txBox="1"/>
          <p:nvPr/>
        </p:nvSpPr>
        <p:spPr>
          <a:xfrm>
            <a:off x="5155400" y="2894650"/>
            <a:ext cx="36969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EXTRACT(hour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FROM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  start_date) AS hourofday,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AVG(duration) AS duration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`bigquery-public-data`.london_bicycles.cycle_hire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  hourofday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ad-hoc analysis is great but...</a:t>
            </a:r>
            <a:endParaRPr/>
          </a:p>
        </p:txBody>
      </p:sp>
      <p:sp>
        <p:nvSpPr>
          <p:cNvPr id="350" name="Google Shape;350;p57"/>
          <p:cNvSpPr txBox="1"/>
          <p:nvPr>
            <p:ph idx="1" type="body"/>
          </p:nvPr>
        </p:nvSpPr>
        <p:spPr>
          <a:xfrm>
            <a:off x="923750" y="1133838"/>
            <a:ext cx="5975100" cy="2853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lot of manual, repetitive work involved for the data analyst</a:t>
            </a:r>
            <a:br>
              <a:rPr lang="en"/>
            </a:b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decisions made will be based on hunches on how all these factors interact</a:t>
            </a:r>
            <a:br>
              <a:rPr lang="en"/>
            </a:b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Wouldn’t it be better if we could automate this analysis?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need is a ML model to be able to make predictions</a:t>
            </a:r>
            <a:endParaRPr/>
          </a:p>
        </p:txBody>
      </p:sp>
      <p:sp>
        <p:nvSpPr>
          <p:cNvPr id="356" name="Google Shape;356;p58"/>
          <p:cNvSpPr txBox="1"/>
          <p:nvPr>
            <p:ph idx="1" type="body"/>
          </p:nvPr>
        </p:nvSpPr>
        <p:spPr>
          <a:xfrm>
            <a:off x="947563" y="1352913"/>
            <a:ext cx="5975100" cy="2853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Augment our dashboards with predicted values e.g. prediction for the duration of a rental</a:t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63" y="2140225"/>
            <a:ext cx="3607176" cy="24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8"/>
          <p:cNvSpPr/>
          <p:nvPr/>
        </p:nvSpPr>
        <p:spPr>
          <a:xfrm>
            <a:off x="5550125" y="2209375"/>
            <a:ext cx="2562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As an example, Google augments GCP cost dashboards (descriptive) with forecasted (predictive) usage costs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9" name="Google Shape;359;p58"/>
          <p:cNvCxnSpPr/>
          <p:nvPr/>
        </p:nvCxnSpPr>
        <p:spPr>
          <a:xfrm flipH="1">
            <a:off x="4717175" y="2280475"/>
            <a:ext cx="717600" cy="85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ML model to anticipate what type of bike/how many to stock at your locations </a:t>
            </a:r>
            <a:endParaRPr/>
          </a:p>
        </p:txBody>
      </p:sp>
      <p:sp>
        <p:nvSpPr>
          <p:cNvPr id="365" name="Google Shape;365;p59"/>
          <p:cNvSpPr txBox="1"/>
          <p:nvPr>
            <p:ph idx="1" type="body"/>
          </p:nvPr>
        </p:nvSpPr>
        <p:spPr>
          <a:xfrm>
            <a:off x="923750" y="1362438"/>
            <a:ext cx="3781800" cy="2853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ML model takes some of the the drudgery out of ad-hoc analysis to help you make truer </a:t>
            </a:r>
            <a:r>
              <a:rPr lang="en"/>
              <a:t>data-driven</a:t>
            </a:r>
            <a:r>
              <a:rPr lang="en"/>
              <a:t> decisions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build a ML model in BigQuery or AI Platform or AutoML</a:t>
            </a:r>
            <a:endParaRPr/>
          </a:p>
        </p:txBody>
      </p:sp>
      <p:sp>
        <p:nvSpPr>
          <p:cNvPr id="366" name="Google Shape;366;p59"/>
          <p:cNvSpPr/>
          <p:nvPr/>
        </p:nvSpPr>
        <p:spPr>
          <a:xfrm>
            <a:off x="4662505" y="1614500"/>
            <a:ext cx="3670800" cy="24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CREATE OR REPLACE MODEL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bike_model.model_bucketized TRANSFORM(* EXCEPT(start_date),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IF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(EXTRACT(dayofweek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FROM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start_date) BETWEEN 2 AND 6,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'weekday',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'weekend') AS dayofweek,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ML.BUCKETIZE(EXTRACT(HOUR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FROM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start_date),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[5, 10, 17]) AS hourofday 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OPTIONS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(input_label_cols=['duration'],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model_type='linear_reg') AS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duration,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start_station_name,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start_date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`bigquery-public-data`.london_bicycles.cycle_hire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60"/>
          <p:cNvCxnSpPr/>
          <p:nvPr/>
        </p:nvCxnSpPr>
        <p:spPr>
          <a:xfrm>
            <a:off x="950976" y="1184980"/>
            <a:ext cx="3545700" cy="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60"/>
          <p:cNvSpPr txBox="1"/>
          <p:nvPr>
            <p:ph type="title"/>
          </p:nvPr>
        </p:nvSpPr>
        <p:spPr>
          <a:xfrm>
            <a:off x="923750" y="537888"/>
            <a:ext cx="7320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373" name="Google Shape;3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201" y="1156362"/>
            <a:ext cx="2830774" cy="2830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4" name="Google Shape;374;p60"/>
          <p:cNvGraphicFramePr/>
          <p:nvPr/>
        </p:nvGraphicFramePr>
        <p:xfrm>
          <a:off x="950975" y="1353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{DAA15FE4-7551-4D03-A7D5-4953BFADAEA4}</a:tableStyleId>
              </a:tblPr>
              <a:tblGrid>
                <a:gridCol w="3572925"/>
              </a:tblGrid>
              <a:tr h="26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7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AI</a:t>
                      </a:r>
                      <a:endParaRPr sz="17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50" marB="91450" marR="91450" marL="91450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From Ad-hoc Data Analysis to Data Driven Decisions</a:t>
                      </a:r>
                      <a:endParaRPr sz="17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50" marB="91450" marR="91450" marL="91450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Options for ML models on GCP</a:t>
                      </a:r>
                      <a:endParaRPr sz="17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50" marB="91450" marR="91450" marL="91450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" id="379" name="Google Shape;3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642" y="3322619"/>
            <a:ext cx="520091" cy="500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ion_512px_Retina.png" id="380" name="Google Shape;38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817" y="3022129"/>
            <a:ext cx="5295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nslateAPI_512px (1).png" id="381" name="Google Shape;38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8078" y="3022140"/>
            <a:ext cx="529500" cy="5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1"/>
          <p:cNvSpPr txBox="1"/>
          <p:nvPr/>
        </p:nvSpPr>
        <p:spPr>
          <a:xfrm>
            <a:off x="839225" y="505875"/>
            <a:ext cx="73740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Leverage pretrained models or build your own</a:t>
            </a:r>
            <a:endParaRPr b="1"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" name="Google Shape;383;p61"/>
          <p:cNvSpPr txBox="1"/>
          <p:nvPr/>
        </p:nvSpPr>
        <p:spPr>
          <a:xfrm>
            <a:off x="3361572" y="1139044"/>
            <a:ext cx="1741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Build Custom Model (codeless)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61"/>
          <p:cNvSpPr txBox="1"/>
          <p:nvPr/>
        </p:nvSpPr>
        <p:spPr>
          <a:xfrm>
            <a:off x="3583656" y="1984346"/>
            <a:ext cx="1273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2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sz="2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5" name="Google Shape;385;p61"/>
          <p:cNvCxnSpPr/>
          <p:nvPr/>
        </p:nvCxnSpPr>
        <p:spPr>
          <a:xfrm>
            <a:off x="3149891" y="1882961"/>
            <a:ext cx="0" cy="2358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61"/>
          <p:cNvCxnSpPr/>
          <p:nvPr/>
        </p:nvCxnSpPr>
        <p:spPr>
          <a:xfrm>
            <a:off x="5187331" y="1882961"/>
            <a:ext cx="0" cy="2358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61"/>
          <p:cNvSpPr txBox="1"/>
          <p:nvPr/>
        </p:nvSpPr>
        <p:spPr>
          <a:xfrm>
            <a:off x="934121" y="4126881"/>
            <a:ext cx="1005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Cloud AI Platform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achine-Learning_512px_Retina.png" id="388" name="Google Shape;388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7386" y="3580932"/>
            <a:ext cx="579600" cy="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1"/>
          <p:cNvSpPr txBox="1"/>
          <p:nvPr/>
        </p:nvSpPr>
        <p:spPr>
          <a:xfrm>
            <a:off x="866085" y="3244256"/>
            <a:ext cx="1142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Font typeface="Roboto"/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Cloud Dataproc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ataProc_128px_Retina.png" id="390" name="Google Shape;390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7545" y="2698478"/>
            <a:ext cx="5793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-Engine.png" id="391" name="Google Shape;391;p61"/>
          <p:cNvPicPr preferRelativeResize="0"/>
          <p:nvPr/>
        </p:nvPicPr>
        <p:blipFill rotWithShape="1">
          <a:blip r:embed="rId8">
            <a:alphaModFix/>
          </a:blip>
          <a:srcRect b="5092" l="0" r="0" t="5092"/>
          <a:stretch/>
        </p:blipFill>
        <p:spPr>
          <a:xfrm>
            <a:off x="2209930" y="1827422"/>
            <a:ext cx="579300" cy="5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1"/>
          <p:cNvSpPr txBox="1"/>
          <p:nvPr/>
        </p:nvSpPr>
        <p:spPr>
          <a:xfrm>
            <a:off x="1996539" y="2359381"/>
            <a:ext cx="1005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Font typeface="Roboto"/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Compute Engine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61"/>
          <p:cNvSpPr txBox="1"/>
          <p:nvPr/>
        </p:nvSpPr>
        <p:spPr>
          <a:xfrm>
            <a:off x="5505100" y="1137975"/>
            <a:ext cx="2457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Call a Pretrained Model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ranslateAPI_512px (1).png" id="394" name="Google Shape;3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7108" y="1779972"/>
            <a:ext cx="529500" cy="5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1"/>
          <p:cNvSpPr txBox="1"/>
          <p:nvPr/>
        </p:nvSpPr>
        <p:spPr>
          <a:xfrm>
            <a:off x="6038052" y="2288593"/>
            <a:ext cx="6363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b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sz="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Vision API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61"/>
          <p:cNvSpPr txBox="1"/>
          <p:nvPr/>
        </p:nvSpPr>
        <p:spPr>
          <a:xfrm>
            <a:off x="5254250" y="2288585"/>
            <a:ext cx="8211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b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Translation</a:t>
            </a:r>
            <a:r>
              <a:rPr i="0" lang="en" sz="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peech_512px_Retina.png" id="397" name="Google Shape;397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21171" y="1779972"/>
            <a:ext cx="5295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ion_512px_Retina.png" id="398" name="Google Shape;39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1486" y="1779972"/>
            <a:ext cx="529500" cy="5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1"/>
          <p:cNvSpPr txBox="1"/>
          <p:nvPr/>
        </p:nvSpPr>
        <p:spPr>
          <a:xfrm>
            <a:off x="7036893" y="3122025"/>
            <a:ext cx="876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i="0" lang="en" sz="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Natural </a:t>
            </a:r>
            <a:br>
              <a:rPr i="0" lang="en" sz="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sz="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Language API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61"/>
          <p:cNvSpPr txBox="1"/>
          <p:nvPr/>
        </p:nvSpPr>
        <p:spPr>
          <a:xfrm>
            <a:off x="6753884" y="2288593"/>
            <a:ext cx="6363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b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sz="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Speech API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pen" id="401" name="Google Shape;4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393" y="2587699"/>
            <a:ext cx="520091" cy="500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deo_Intelligence_512px_Retina.png" id="402" name="Google Shape;402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50991" y="1795926"/>
            <a:ext cx="520087" cy="455682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1"/>
          <p:cNvSpPr txBox="1"/>
          <p:nvPr/>
        </p:nvSpPr>
        <p:spPr>
          <a:xfrm>
            <a:off x="7372814" y="2315261"/>
            <a:ext cx="876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Cloud Video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Intelligence API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61"/>
          <p:cNvSpPr txBox="1"/>
          <p:nvPr/>
        </p:nvSpPr>
        <p:spPr>
          <a:xfrm>
            <a:off x="6349304" y="3122025"/>
            <a:ext cx="7437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Cloud Speech Synthesis</a:t>
            </a:r>
            <a:r>
              <a:rPr i="0" lang="en" sz="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5" name="Google Shape;405;p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2554" y="2427475"/>
            <a:ext cx="888250" cy="865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61"/>
          <p:cNvGrpSpPr/>
          <p:nvPr/>
        </p:nvGrpSpPr>
        <p:grpSpPr>
          <a:xfrm>
            <a:off x="6427198" y="2622313"/>
            <a:ext cx="529255" cy="431590"/>
            <a:chOff x="6411902" y="3916675"/>
            <a:chExt cx="853500" cy="678600"/>
          </a:xfrm>
        </p:grpSpPr>
        <p:pic>
          <p:nvPicPr>
            <p:cNvPr descr="Compute-Engine.png" id="407" name="Google Shape;407;p61"/>
            <p:cNvPicPr preferRelativeResize="0"/>
            <p:nvPr/>
          </p:nvPicPr>
          <p:blipFill rotWithShape="1">
            <a:blip r:embed="rId8">
              <a:alphaModFix/>
            </a:blip>
            <a:srcRect b="5092" l="0" r="0" t="5092"/>
            <a:stretch/>
          </p:blipFill>
          <p:spPr>
            <a:xfrm>
              <a:off x="6411902" y="3916675"/>
              <a:ext cx="853500" cy="67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6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570500" y="4051679"/>
              <a:ext cx="536288" cy="40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61"/>
          <p:cNvSpPr txBox="1"/>
          <p:nvPr/>
        </p:nvSpPr>
        <p:spPr>
          <a:xfrm>
            <a:off x="5470996" y="3122025"/>
            <a:ext cx="8547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Data Loss Prevention API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ata Loss Prevention.png" id="410" name="Google Shape;410;p61"/>
          <p:cNvPicPr preferRelativeResize="0"/>
          <p:nvPr/>
        </p:nvPicPr>
        <p:blipFill rotWithShape="1">
          <a:blip r:embed="rId13">
            <a:alphaModFix/>
          </a:blip>
          <a:srcRect b="5092" l="0" r="0" t="5092"/>
          <a:stretch/>
        </p:blipFill>
        <p:spPr>
          <a:xfrm>
            <a:off x="5683788" y="2622150"/>
            <a:ext cx="5199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69132" y="3569967"/>
            <a:ext cx="646138" cy="55633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1"/>
          <p:cNvSpPr txBox="1"/>
          <p:nvPr/>
        </p:nvSpPr>
        <p:spPr>
          <a:xfrm>
            <a:off x="6230168" y="4155555"/>
            <a:ext cx="9123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Dialogflow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3" name="Google Shape;413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09836" y="2698470"/>
            <a:ext cx="579349" cy="57603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1"/>
          <p:cNvSpPr txBox="1"/>
          <p:nvPr/>
        </p:nvSpPr>
        <p:spPr>
          <a:xfrm>
            <a:off x="1886641" y="3244256"/>
            <a:ext cx="1225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Font typeface="Roboto"/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Kubernetes Engine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61"/>
          <p:cNvSpPr txBox="1"/>
          <p:nvPr/>
        </p:nvSpPr>
        <p:spPr>
          <a:xfrm>
            <a:off x="916877" y="2359383"/>
            <a:ext cx="1040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Font typeface="Roboto"/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Cloud TPUs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7336" y="1797649"/>
            <a:ext cx="579593" cy="56796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1"/>
          <p:cNvSpPr txBox="1"/>
          <p:nvPr/>
        </p:nvSpPr>
        <p:spPr>
          <a:xfrm>
            <a:off x="1036850" y="1141603"/>
            <a:ext cx="183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Build a Custom Model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8" name="Google Shape;418;p61"/>
          <p:cNvCxnSpPr/>
          <p:nvPr/>
        </p:nvCxnSpPr>
        <p:spPr>
          <a:xfrm rot="10800000">
            <a:off x="5448132" y="3501842"/>
            <a:ext cx="2588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9" name="Google Shape;419;p61"/>
          <p:cNvSpPr txBox="1"/>
          <p:nvPr/>
        </p:nvSpPr>
        <p:spPr>
          <a:xfrm>
            <a:off x="1996548" y="4129547"/>
            <a:ext cx="1006200" cy="129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BigQuery ML</a:t>
            </a:r>
            <a:endParaRPr sz="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igQuery_512px.png" id="420" name="Google Shape;420;p61"/>
          <p:cNvPicPr preferRelativeResize="0"/>
          <p:nvPr/>
        </p:nvPicPr>
        <p:blipFill rotWithShape="1">
          <a:blip r:embed="rId17">
            <a:alphaModFix/>
          </a:blip>
          <a:srcRect b="4647" l="0" r="0" t="5802"/>
          <a:stretch/>
        </p:blipFill>
        <p:spPr>
          <a:xfrm>
            <a:off x="2188308" y="3608392"/>
            <a:ext cx="570045" cy="51790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" name="Google Shape;421;p61"/>
          <p:cNvPicPr preferRelativeResize="0"/>
          <p:nvPr/>
        </p:nvPicPr>
        <p:blipFill rotWithShape="1">
          <a:blip r:embed="rId18">
            <a:alphaModFix/>
          </a:blip>
          <a:srcRect b="28571" l="0" r="0" t="5535"/>
          <a:stretch/>
        </p:blipFill>
        <p:spPr>
          <a:xfrm>
            <a:off x="2420979" y="2604293"/>
            <a:ext cx="691512" cy="4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44"/>
          <p:cNvCxnSpPr/>
          <p:nvPr/>
        </p:nvCxnSpPr>
        <p:spPr>
          <a:xfrm>
            <a:off x="950976" y="1184980"/>
            <a:ext cx="3545700" cy="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44"/>
          <p:cNvSpPr txBox="1"/>
          <p:nvPr>
            <p:ph type="title"/>
          </p:nvPr>
        </p:nvSpPr>
        <p:spPr>
          <a:xfrm>
            <a:off x="923750" y="537888"/>
            <a:ext cx="7320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216" name="Google Shape;2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201" y="1156362"/>
            <a:ext cx="2830774" cy="2830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" name="Google Shape;217;p44"/>
          <p:cNvGraphicFramePr/>
          <p:nvPr/>
        </p:nvGraphicFramePr>
        <p:xfrm>
          <a:off x="950975" y="1353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{DAA15FE4-7551-4D03-A7D5-4953BFADAEA4}</a:tableStyleId>
              </a:tblPr>
              <a:tblGrid>
                <a:gridCol w="3572925"/>
              </a:tblGrid>
              <a:tr h="26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What is AI?</a:t>
                      </a:r>
                      <a:endParaRPr sz="17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50" marB="91450" marR="91450" marL="91450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From Ad-hoc Data Analysis to Data Driven Decisions</a:t>
                      </a:r>
                      <a:endParaRPr sz="17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50" marB="91450" marR="91450" marL="91450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4343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Options for ML models on GCP</a:t>
                      </a:r>
                      <a:endParaRPr sz="1700">
                        <a:solidFill>
                          <a:srgbClr val="4343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50" marB="91450" marR="91450" marL="91450">
                    <a:lnL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Summary</a:t>
            </a:r>
            <a:endParaRPr/>
          </a:p>
        </p:txBody>
      </p:sp>
      <p:sp>
        <p:nvSpPr>
          <p:cNvPr id="427" name="Google Shape;427;p62"/>
          <p:cNvSpPr txBox="1"/>
          <p:nvPr>
            <p:ph idx="1" type="body"/>
          </p:nvPr>
        </p:nvSpPr>
        <p:spPr>
          <a:xfrm>
            <a:off x="923750" y="1133850"/>
            <a:ext cx="3558900" cy="2853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AI’s impact on industry is huge</a:t>
            </a:r>
            <a:br>
              <a:rPr lang="en"/>
            </a:b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Predictive modeling takes data-driven decision making to a new level</a:t>
            </a:r>
            <a:br>
              <a:rPr lang="en"/>
            </a:b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typical data science workflow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is a type of AI, and deep learning is a type of machine learning</a:t>
            </a:r>
            <a:endParaRPr/>
          </a:p>
        </p:txBody>
      </p:sp>
      <p:grpSp>
        <p:nvGrpSpPr>
          <p:cNvPr id="223" name="Google Shape;223;p45"/>
          <p:cNvGrpSpPr/>
          <p:nvPr/>
        </p:nvGrpSpPr>
        <p:grpSpPr>
          <a:xfrm>
            <a:off x="1618860" y="2090589"/>
            <a:ext cx="1869849" cy="1790920"/>
            <a:chOff x="2961500" y="961400"/>
            <a:chExt cx="3221100" cy="3220500"/>
          </a:xfrm>
        </p:grpSpPr>
        <p:sp>
          <p:nvSpPr>
            <p:cNvPr id="224" name="Google Shape;224;p45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5"/>
            <p:cNvSpPr txBox="1"/>
            <p:nvPr/>
          </p:nvSpPr>
          <p:spPr>
            <a:xfrm>
              <a:off x="3782900" y="1200950"/>
              <a:ext cx="1578000" cy="5631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Artificial Intelligence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45"/>
          <p:cNvGrpSpPr/>
          <p:nvPr/>
        </p:nvGrpSpPr>
        <p:grpSpPr>
          <a:xfrm>
            <a:off x="1874388" y="2580008"/>
            <a:ext cx="1358718" cy="1301608"/>
            <a:chOff x="3401686" y="1841492"/>
            <a:chExt cx="2340600" cy="2340600"/>
          </a:xfrm>
        </p:grpSpPr>
        <p:sp>
          <p:nvSpPr>
            <p:cNvPr id="227" name="Google Shape;227;p45"/>
            <p:cNvSpPr/>
            <p:nvPr/>
          </p:nvSpPr>
          <p:spPr>
            <a:xfrm>
              <a:off x="3401686" y="1841492"/>
              <a:ext cx="2340600" cy="23406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5"/>
            <p:cNvSpPr txBox="1"/>
            <p:nvPr/>
          </p:nvSpPr>
          <p:spPr>
            <a:xfrm>
              <a:off x="3833274" y="2126800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9" name="Google Shape;229;p45"/>
          <p:cNvGrpSpPr/>
          <p:nvPr/>
        </p:nvGrpSpPr>
        <p:grpSpPr>
          <a:xfrm>
            <a:off x="2225706" y="3281924"/>
            <a:ext cx="662980" cy="599448"/>
            <a:chOff x="3833620" y="2704915"/>
            <a:chExt cx="1476900" cy="1477200"/>
          </a:xfrm>
        </p:grpSpPr>
        <p:sp>
          <p:nvSpPr>
            <p:cNvPr id="230" name="Google Shape;230;p45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5"/>
            <p:cNvSpPr txBox="1"/>
            <p:nvPr/>
          </p:nvSpPr>
          <p:spPr>
            <a:xfrm>
              <a:off x="3957047" y="3143188"/>
              <a:ext cx="1230000" cy="649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Learning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2" name="Google Shape;232;p45"/>
          <p:cNvSpPr txBox="1"/>
          <p:nvPr/>
        </p:nvSpPr>
        <p:spPr>
          <a:xfrm>
            <a:off x="3488707" y="1990400"/>
            <a:ext cx="2739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Class of problems we can solve when </a:t>
            </a:r>
            <a:r>
              <a:rPr b="1" lang="en" sz="1500">
                <a:solidFill>
                  <a:srgbClr val="34A853"/>
                </a:solidFill>
                <a:latin typeface="Roboto"/>
                <a:ea typeface="Roboto"/>
                <a:cs typeface="Roboto"/>
                <a:sym typeface="Roboto"/>
              </a:rPr>
              <a:t>computers think/act like humans</a:t>
            </a:r>
            <a:endParaRPr b="1" sz="1500">
              <a:solidFill>
                <a:srgbClr val="34A8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idx="1" type="body"/>
          </p:nvPr>
        </p:nvSpPr>
        <p:spPr>
          <a:xfrm>
            <a:off x="4704461" y="2966492"/>
            <a:ext cx="1693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Predictive insight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443" y="1953479"/>
            <a:ext cx="705249" cy="70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6"/>
          <p:cNvSpPr/>
          <p:nvPr/>
        </p:nvSpPr>
        <p:spPr>
          <a:xfrm>
            <a:off x="5006586" y="1824497"/>
            <a:ext cx="352500" cy="3525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46"/>
          <p:cNvSpPr txBox="1"/>
          <p:nvPr>
            <p:ph idx="2" type="body"/>
          </p:nvPr>
        </p:nvSpPr>
        <p:spPr>
          <a:xfrm>
            <a:off x="887243" y="2966492"/>
            <a:ext cx="1693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Algorithm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201" y="2031450"/>
            <a:ext cx="627278" cy="62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6"/>
          <p:cNvSpPr/>
          <p:nvPr/>
        </p:nvSpPr>
        <p:spPr>
          <a:xfrm>
            <a:off x="1232274" y="1824497"/>
            <a:ext cx="352500" cy="352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46"/>
          <p:cNvSpPr txBox="1"/>
          <p:nvPr>
            <p:ph idx="3" type="body"/>
          </p:nvPr>
        </p:nvSpPr>
        <p:spPr>
          <a:xfrm>
            <a:off x="6688854" y="2966492"/>
            <a:ext cx="1693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4" name="Google Shape;2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563" y="2016999"/>
            <a:ext cx="783800" cy="62731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6"/>
          <p:cNvSpPr/>
          <p:nvPr/>
        </p:nvSpPr>
        <p:spPr>
          <a:xfrm>
            <a:off x="6977875" y="1824497"/>
            <a:ext cx="352500" cy="352500"/>
          </a:xfrm>
          <a:prstGeom prst="ellipse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6"/>
          <p:cNvSpPr txBox="1"/>
          <p:nvPr>
            <p:ph idx="4" type="body"/>
          </p:nvPr>
        </p:nvSpPr>
        <p:spPr>
          <a:xfrm>
            <a:off x="2773362" y="2966492"/>
            <a:ext cx="1693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1887" y="2002577"/>
            <a:ext cx="656150" cy="6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6"/>
          <p:cNvSpPr/>
          <p:nvPr/>
        </p:nvSpPr>
        <p:spPr>
          <a:xfrm>
            <a:off x="3091023" y="1824497"/>
            <a:ext cx="352500" cy="352500"/>
          </a:xfrm>
          <a:prstGeom prst="ellipse">
            <a:avLst/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6"/>
          <p:cNvSpPr txBox="1"/>
          <p:nvPr>
            <p:ph type="title"/>
          </p:nvPr>
        </p:nvSpPr>
        <p:spPr>
          <a:xfrm>
            <a:off x="895950" y="542538"/>
            <a:ext cx="735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ML is a way to use standard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algorithms</a:t>
            </a:r>
            <a:r>
              <a:rPr b="0" lang="en" sz="20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to derive</a:t>
            </a:r>
            <a:r>
              <a:rPr b="0" lang="en" sz="20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0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predictive insights</a:t>
            </a:r>
            <a:r>
              <a:rPr b="0" lang="en" sz="20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0" lang="en" sz="20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from</a:t>
            </a:r>
            <a:r>
              <a:rPr b="0" lang="en" sz="20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000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r>
              <a:rPr b="0" lang="en" sz="20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0" lang="en" sz="20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and make </a:t>
            </a:r>
            <a:r>
              <a:rPr lang="en" sz="2000">
                <a:solidFill>
                  <a:srgbClr val="FF9900"/>
                </a:solidFill>
                <a:latin typeface="Google Sans"/>
                <a:ea typeface="Google Sans"/>
                <a:cs typeface="Google Sans"/>
                <a:sym typeface="Google Sans"/>
              </a:rPr>
              <a:t>repeated decisions</a:t>
            </a:r>
            <a:endParaRPr b="0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Machine Learning and Deep Learning so exciting?</a:t>
            </a:r>
            <a:endParaRPr/>
          </a:p>
        </p:txBody>
      </p:sp>
      <p:grpSp>
        <p:nvGrpSpPr>
          <p:cNvPr id="255" name="Google Shape;255;p47"/>
          <p:cNvGrpSpPr/>
          <p:nvPr/>
        </p:nvGrpSpPr>
        <p:grpSpPr>
          <a:xfrm>
            <a:off x="1618889" y="1302701"/>
            <a:ext cx="2692517" cy="2578976"/>
            <a:chOff x="2961500" y="961400"/>
            <a:chExt cx="3221100" cy="3220500"/>
          </a:xfrm>
        </p:grpSpPr>
        <p:sp>
          <p:nvSpPr>
            <p:cNvPr id="256" name="Google Shape;256;p47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7"/>
            <p:cNvSpPr txBox="1"/>
            <p:nvPr/>
          </p:nvSpPr>
          <p:spPr>
            <a:xfrm>
              <a:off x="3782900" y="1200950"/>
              <a:ext cx="1578000" cy="5631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Artificial Intelligence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8" name="Google Shape;258;p47"/>
          <p:cNvGrpSpPr/>
          <p:nvPr/>
        </p:nvGrpSpPr>
        <p:grpSpPr>
          <a:xfrm>
            <a:off x="1986841" y="2007478"/>
            <a:ext cx="1956508" cy="1874352"/>
            <a:chOff x="3401686" y="1841492"/>
            <a:chExt cx="2340600" cy="2340600"/>
          </a:xfrm>
        </p:grpSpPr>
        <p:sp>
          <p:nvSpPr>
            <p:cNvPr id="259" name="Google Shape;259;p47"/>
            <p:cNvSpPr/>
            <p:nvPr/>
          </p:nvSpPr>
          <p:spPr>
            <a:xfrm>
              <a:off x="3401686" y="1841492"/>
              <a:ext cx="2340600" cy="23406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7"/>
            <p:cNvSpPr txBox="1"/>
            <p:nvPr/>
          </p:nvSpPr>
          <p:spPr>
            <a:xfrm>
              <a:off x="3833274" y="2317110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1" name="Google Shape;261;p47"/>
          <p:cNvGrpSpPr/>
          <p:nvPr/>
        </p:nvGrpSpPr>
        <p:grpSpPr>
          <a:xfrm>
            <a:off x="2492709" y="3018031"/>
            <a:ext cx="954668" cy="863128"/>
            <a:chOff x="3833620" y="2704915"/>
            <a:chExt cx="1476900" cy="1477200"/>
          </a:xfrm>
        </p:grpSpPr>
        <p:sp>
          <p:nvSpPr>
            <p:cNvPr id="262" name="Google Shape;262;p47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7"/>
            <p:cNvSpPr txBox="1"/>
            <p:nvPr/>
          </p:nvSpPr>
          <p:spPr>
            <a:xfrm>
              <a:off x="3957047" y="3143188"/>
              <a:ext cx="1230000" cy="649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4" name="Google Shape;264;p47"/>
          <p:cNvSpPr txBox="1"/>
          <p:nvPr/>
        </p:nvSpPr>
        <p:spPr>
          <a:xfrm>
            <a:off x="4396652" y="1393650"/>
            <a:ext cx="287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Class of problems we can solve when </a:t>
            </a:r>
            <a:r>
              <a:rPr b="1" lang="en" sz="1200">
                <a:solidFill>
                  <a:srgbClr val="34A853"/>
                </a:solidFill>
                <a:latin typeface="Roboto"/>
                <a:ea typeface="Roboto"/>
                <a:cs typeface="Roboto"/>
                <a:sym typeface="Roboto"/>
              </a:rPr>
              <a:t>computers think/act like humans</a:t>
            </a:r>
            <a:endParaRPr b="1" sz="1200">
              <a:solidFill>
                <a:srgbClr val="34A8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4396652" y="2289349"/>
            <a:ext cx="287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Scalably solve those problems using </a:t>
            </a:r>
            <a:r>
              <a:rPr b="1" lang="en" sz="12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examples (</a:t>
            </a:r>
            <a:r>
              <a:rPr b="1" lang="en" sz="12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not custom code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4396652" y="3185049"/>
            <a:ext cx="2871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Even when that data consists of </a:t>
            </a:r>
            <a:r>
              <a:rPr b="1" lang="en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unstructured data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like images, speech, video, natural language text, etc.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613" y="1449025"/>
            <a:ext cx="4631764" cy="306867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8"/>
          <p:cNvSpPr txBox="1"/>
          <p:nvPr/>
        </p:nvSpPr>
        <p:spPr>
          <a:xfrm>
            <a:off x="6394788" y="2523695"/>
            <a:ext cx="1004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13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Cloud AutoML Vision</a:t>
            </a:r>
            <a:endParaRPr sz="1300"/>
          </a:p>
        </p:txBody>
      </p:sp>
      <p:pic>
        <p:nvPicPr>
          <p:cNvPr id="273" name="Google Shape;273;p48"/>
          <p:cNvPicPr preferRelativeResize="0"/>
          <p:nvPr/>
        </p:nvPicPr>
        <p:blipFill rotWithShape="1">
          <a:blip r:embed="rId4">
            <a:alphaModFix/>
          </a:blip>
          <a:srcRect b="5092" l="0" r="0" t="5092"/>
          <a:stretch/>
        </p:blipFill>
        <p:spPr>
          <a:xfrm>
            <a:off x="6506030" y="1659499"/>
            <a:ext cx="781800" cy="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8"/>
          <p:cNvSpPr/>
          <p:nvPr/>
        </p:nvSpPr>
        <p:spPr>
          <a:xfrm>
            <a:off x="5070450" y="3172200"/>
            <a:ext cx="1770300" cy="28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“Modern” style 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5" name="Google Shape;275;p48"/>
          <p:cNvSpPr/>
          <p:nvPr/>
        </p:nvSpPr>
        <p:spPr>
          <a:xfrm>
            <a:off x="5070450" y="3549188"/>
            <a:ext cx="1770300" cy="28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Granite countertops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6" name="Google Shape;276;p48"/>
          <p:cNvSpPr txBox="1"/>
          <p:nvPr/>
        </p:nvSpPr>
        <p:spPr>
          <a:xfrm>
            <a:off x="873250" y="525775"/>
            <a:ext cx="7339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Keller Williams uses AutoML Vision to automatically recognize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common elements of house furnishings and architecture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4647375" y="1543963"/>
            <a:ext cx="2571000" cy="26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Original process required humans to identify low-quality ingredients, which was</a:t>
            </a:r>
            <a:r>
              <a:rPr lang="en" sz="15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expensive and stressful.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Machine learning was used to replicate  the quality control process.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2" name="Google Shape;28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775" y="4226675"/>
            <a:ext cx="850401" cy="2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550" y="1315363"/>
            <a:ext cx="3445748" cy="2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9"/>
          <p:cNvSpPr txBox="1"/>
          <p:nvPr/>
        </p:nvSpPr>
        <p:spPr>
          <a:xfrm>
            <a:off x="873250" y="525775"/>
            <a:ext cx="7339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Kewpie uses ML to sort out the bad potatoes in baby food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around with the power of AI yourself...</a:t>
            </a:r>
            <a:endParaRPr/>
          </a:p>
        </p:txBody>
      </p:sp>
      <p:sp>
        <p:nvSpPr>
          <p:cNvPr id="290" name="Google Shape;290;p50"/>
          <p:cNvSpPr txBox="1"/>
          <p:nvPr>
            <p:ph idx="1" type="body"/>
          </p:nvPr>
        </p:nvSpPr>
        <p:spPr>
          <a:xfrm>
            <a:off x="5186325" y="1247513"/>
            <a:ext cx="5975100" cy="2853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cloud.google.com/vision/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Object detection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Labeling and confidence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 lookup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Pre-trained (call the API)</a:t>
            </a:r>
            <a:endParaRPr/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50" y="1211250"/>
            <a:ext cx="3051662" cy="40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Google’s natural language API</a:t>
            </a:r>
            <a:endParaRPr/>
          </a:p>
        </p:txBody>
      </p:sp>
      <p:sp>
        <p:nvSpPr>
          <p:cNvPr id="297" name="Google Shape;297;p51"/>
          <p:cNvSpPr txBox="1"/>
          <p:nvPr>
            <p:ph idx="1" type="body"/>
          </p:nvPr>
        </p:nvSpPr>
        <p:spPr>
          <a:xfrm>
            <a:off x="5179225" y="1378463"/>
            <a:ext cx="5975100" cy="2853000"/>
          </a:xfrm>
          <a:prstGeom prst="rect">
            <a:avLst/>
          </a:prstGeom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cloud.google.com/natural-language/</a:t>
            </a:r>
            <a:endParaRPr sz="1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Entity extraction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Sentiment analysis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Sentence structure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Pre-trained (call the API)</a:t>
            </a:r>
            <a:endParaRPr sz="1500"/>
          </a:p>
        </p:txBody>
      </p:sp>
      <p:pic>
        <p:nvPicPr>
          <p:cNvPr id="298" name="Google Shape;298;p51"/>
          <p:cNvPicPr preferRelativeResize="0"/>
          <p:nvPr/>
        </p:nvPicPr>
        <p:blipFill rotWithShape="1">
          <a:blip r:embed="rId3">
            <a:alphaModFix/>
          </a:blip>
          <a:srcRect b="32065" l="0" r="0" t="0"/>
          <a:stretch/>
        </p:blipFill>
        <p:spPr>
          <a:xfrm>
            <a:off x="969425" y="1075800"/>
            <a:ext cx="4159877" cy="345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3B83F3"/>
      </a:dk1>
      <a:lt1>
        <a:srgbClr val="EA4335"/>
      </a:lt1>
      <a:dk2>
        <a:srgbClr val="34A853"/>
      </a:dk2>
      <a:lt2>
        <a:srgbClr val="FBBC05"/>
      </a:lt2>
      <a:accent1>
        <a:srgbClr val="FFFFFF"/>
      </a:accent1>
      <a:accent2>
        <a:srgbClr val="757575"/>
      </a:accent2>
      <a:accent3>
        <a:srgbClr val="BFBFBF"/>
      </a:accent3>
      <a:accent4>
        <a:srgbClr val="093D90"/>
      </a:accent4>
      <a:accent5>
        <a:srgbClr val="0D5BD8"/>
      </a:accent5>
      <a:accent6>
        <a:srgbClr val="FFFFFF"/>
      </a:accent6>
      <a:hlink>
        <a:srgbClr val="FFFFFF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